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c13efaa340d043fa" /><Relationship Type="http://schemas.openxmlformats.org/officeDocument/2006/relationships/extended-properties" Target="/docProps/app.xml" Id="Rddb66c8c4c5a4fc6" /><Relationship Type="http://schemas.openxmlformats.org/officeDocument/2006/relationships/officeDocument" Target="/ppt/presentation.xml" Id="Rc41dfb3ba2434f65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df780378c1274489"/>
  </p:sldMasterIdLst>
  <p:notesMasterIdLst>
    <p:notesMasterId xmlns:r="http://schemas.openxmlformats.org/officeDocument/2006/relationships" r:id="R8beaba1dfcc84f4d"/>
  </p:notesMasterIdLst>
  <p:sldIdLst>
    <p:sldId xmlns:r="http://schemas.openxmlformats.org/officeDocument/2006/relationships" id="256" r:id="Ra9a5ffb5afae43e3"/>
    <p:sldId xmlns:r="http://schemas.openxmlformats.org/officeDocument/2006/relationships" id="257" r:id="Raabece1813c544ef"/>
    <p:sldId xmlns:r="http://schemas.openxmlformats.org/officeDocument/2006/relationships" id="258" r:id="R0aa112627fb44918"/>
    <p:sldId xmlns:r="http://schemas.openxmlformats.org/officeDocument/2006/relationships" id="259" r:id="R65e7e28c7cbc4278"/>
    <p:sldId xmlns:r="http://schemas.openxmlformats.org/officeDocument/2006/relationships" id="260" r:id="R94deb6edac4049bf"/>
    <p:sldId xmlns:r="http://schemas.openxmlformats.org/officeDocument/2006/relationships" id="261" r:id="R4f2e29a36b9148fb"/>
    <p:sldId xmlns:r="http://schemas.openxmlformats.org/officeDocument/2006/relationships" id="262" r:id="R6c2ffdf63f5c496d"/>
    <p:sldId xmlns:r="http://schemas.openxmlformats.org/officeDocument/2006/relationships" id="263" r:id="R288704a648db42e9"/>
    <p:sldId xmlns:r="http://schemas.openxmlformats.org/officeDocument/2006/relationships" id="264" r:id="Rd263d11de8b14ee7"/>
    <p:sldId xmlns:r="http://schemas.openxmlformats.org/officeDocument/2006/relationships" id="265" r:id="Rfa914699c0864135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77e95c7ed00445fb" /><Relationship Type="http://schemas.openxmlformats.org/officeDocument/2006/relationships/slideMaster" Target="/ppt/slideMasters/slideMaster1.xml" Id="Rdf780378c1274489" /><Relationship Type="http://schemas.openxmlformats.org/officeDocument/2006/relationships/notesMaster" Target="/ppt/notesMasters/notesMaster1.xml" Id="R8beaba1dfcc84f4d" /><Relationship Type="http://schemas.openxmlformats.org/officeDocument/2006/relationships/presProps" Target="/ppt/presProps.xml" Id="Rb4ebf71379d24208" /><Relationship Type="http://schemas.openxmlformats.org/officeDocument/2006/relationships/tableStyles" Target="/ppt/tableStyles.xml" Id="R161d23dbef424e36" /><Relationship Type="http://schemas.openxmlformats.org/officeDocument/2006/relationships/slide" Target="/ppt/slides/slide1.xml" Id="Ra9a5ffb5afae43e3" /><Relationship Type="http://schemas.openxmlformats.org/officeDocument/2006/relationships/slide" Target="/ppt/slides/slide2.xml" Id="Raabece1813c544ef" /><Relationship Type="http://schemas.openxmlformats.org/officeDocument/2006/relationships/slide" Target="/ppt/slides/slide3.xml" Id="R0aa112627fb44918" /><Relationship Type="http://schemas.openxmlformats.org/officeDocument/2006/relationships/slide" Target="/ppt/slides/slide4.xml" Id="R65e7e28c7cbc4278" /><Relationship Type="http://schemas.openxmlformats.org/officeDocument/2006/relationships/slide" Target="/ppt/slides/slide5.xml" Id="R94deb6edac4049bf" /><Relationship Type="http://schemas.openxmlformats.org/officeDocument/2006/relationships/slide" Target="/ppt/slides/slide6.xml" Id="R4f2e29a36b9148fb" /><Relationship Type="http://schemas.openxmlformats.org/officeDocument/2006/relationships/slide" Target="/ppt/slides/slide7.xml" Id="R6c2ffdf63f5c496d" /><Relationship Type="http://schemas.openxmlformats.org/officeDocument/2006/relationships/slide" Target="/ppt/slides/slide8.xml" Id="R288704a648db42e9" /><Relationship Type="http://schemas.openxmlformats.org/officeDocument/2006/relationships/slide" Target="/ppt/slides/slide9.xml" Id="Rd263d11de8b14ee7" /><Relationship Type="http://schemas.openxmlformats.org/officeDocument/2006/relationships/slide" Target="/ppt/slides/slide10.xml" Id="Rfa914699c0864135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54c3bc98f8c449cd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94abb9222eb244b0" /><Relationship Type="http://schemas.openxmlformats.org/officeDocument/2006/relationships/notesMaster" Target="/ppt/notesMasters/notesMaster1.xml" Id="R47b0a54b02e242f9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9c793744c2af457a" /><Relationship Type="http://schemas.openxmlformats.org/officeDocument/2006/relationships/notesMaster" Target="/ppt/notesMasters/notesMaster1.xml" Id="R4eb9725ab7cf4dd8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7e8e14ef2ec44ebf" /><Relationship Type="http://schemas.openxmlformats.org/officeDocument/2006/relationships/notesMaster" Target="/ppt/notesMasters/notesMaster1.xml" Id="R2cafd09eb8654a2a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da41278ad7a24c87" /><Relationship Type="http://schemas.openxmlformats.org/officeDocument/2006/relationships/notesMaster" Target="/ppt/notesMasters/notesMaster1.xml" Id="R0625946389344540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b2d3f4917d3043b0" /><Relationship Type="http://schemas.openxmlformats.org/officeDocument/2006/relationships/notesMaster" Target="/ppt/notesMasters/notesMaster1.xml" Id="Rf56a74b6ee994aec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3b8d52dcd4914a30" /><Relationship Type="http://schemas.openxmlformats.org/officeDocument/2006/relationships/notesMaster" Target="/ppt/notesMasters/notesMaster1.xml" Id="R571972cc3eb147e6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12efec5aca454ca9" /><Relationship Type="http://schemas.openxmlformats.org/officeDocument/2006/relationships/notesMaster" Target="/ppt/notesMasters/notesMaster1.xml" Id="R50b230fa93de4835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ade99e81108a47b4" /><Relationship Type="http://schemas.openxmlformats.org/officeDocument/2006/relationships/notesMaster" Target="/ppt/notesMasters/notesMaster1.xml" Id="R6d5271ce480f49d9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3c252c8b39db4303" /><Relationship Type="http://schemas.openxmlformats.org/officeDocument/2006/relationships/notesMaster" Target="/ppt/notesMasters/notesMaster1.xml" Id="R7e5ff9d151e34409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2615bc11d87d4168" /><Relationship Type="http://schemas.openxmlformats.org/officeDocument/2006/relationships/notesMaster" Target="/ppt/notesMasters/notesMaster1.xml" Id="R33cef9a26aa841f6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ab17026930a54e73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ceabf184d9294707" /><Relationship Type="http://schemas.openxmlformats.org/officeDocument/2006/relationships/slideLayout" Target="/ppt/slideLayouts/slideLayout1.xml" Id="Rb15169f76d1e47de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b15169f76d1e47de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5d4d3965fbc4995" /><Relationship Type="http://schemas.openxmlformats.org/officeDocument/2006/relationships/image" Target="/ppt/media/image.png" Id="Rfc842cb4967d44c7" /><Relationship Type="http://schemas.openxmlformats.org/officeDocument/2006/relationships/notesSlide" Target="/ppt/notesSlides/notesSlide1.xml" Id="Rc538c34bedb8493c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166b5392bf1454f" /><Relationship Type="http://schemas.openxmlformats.org/officeDocument/2006/relationships/image" Target="/ppt/media/image4.png" Id="R0ad71c5e020e4019" /><Relationship Type="http://schemas.openxmlformats.org/officeDocument/2006/relationships/notesSlide" Target="/ppt/notesSlides/notesSlide10.xml" Id="R4547e1a062d1422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946c9544d8f4485" /><Relationship Type="http://schemas.openxmlformats.org/officeDocument/2006/relationships/notesSlide" Target="/ppt/notesSlides/notesSlide2.xml" Id="R3f8db3fd3ca3427d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cf395efe29b4984" /><Relationship Type="http://schemas.openxmlformats.org/officeDocument/2006/relationships/notesSlide" Target="/ppt/notesSlides/notesSlide3.xml" Id="R7947d10b50594ce6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450fe81e59649d4" /><Relationship Type="http://schemas.openxmlformats.org/officeDocument/2006/relationships/image" Target="/ppt/media/image2.png" Id="R69609c905cad40f8" /><Relationship Type="http://schemas.openxmlformats.org/officeDocument/2006/relationships/notesSlide" Target="/ppt/notesSlides/notesSlide4.xml" Id="R329fadfc3bf14c86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97394bbef924abb" /><Relationship Type="http://schemas.openxmlformats.org/officeDocument/2006/relationships/image" Target="/ppt/media/image3.png" Id="R0d2a71989d4c4ce4" /><Relationship Type="http://schemas.openxmlformats.org/officeDocument/2006/relationships/notesSlide" Target="/ppt/notesSlides/notesSlide5.xml" Id="Rb04f58dea9fa4d7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322a1decdc34ba4" /><Relationship Type="http://schemas.openxmlformats.org/officeDocument/2006/relationships/notesSlide" Target="/ppt/notesSlides/notesSlide6.xml" Id="R0604e526bba64dca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12a079285b94392" /><Relationship Type="http://schemas.openxmlformats.org/officeDocument/2006/relationships/notesSlide" Target="/ppt/notesSlides/notesSlide7.xml" Id="R586e6df35a9e4b17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652ddc37bf04314" /><Relationship Type="http://schemas.openxmlformats.org/officeDocument/2006/relationships/notesSlide" Target="/ppt/notesSlides/notesSlide8.xml" Id="R7e381e4b3b6a4530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4ecef0ee49b43b6" /><Relationship Type="http://schemas.openxmlformats.org/officeDocument/2006/relationships/notesSlide" Target="/ppt/notesSlides/notesSlide9.xml" Id="R4adbe2d1c57f40a1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61A3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c842cb4967d44c7"/>
          <a:srcRect xmlns:a="http://schemas.openxmlformats.org/drawingml/2006/main" l="14043" t="0" r="1404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3429000" y="0"/>
            <a:ext cx="8763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810D4BC-3A20-4CD3-A32E-B66D48DDF1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44767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A3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C7E5509-B453-4459-A328-570116719A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0"/>
            <a:ext cx="3429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B285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42634AF-6FCB-44ED-A259-4C24C9C074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09600"/>
            <a:ext cx="8572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B71E1A2-0C10-46B1-9B72-BA9793F15C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76300"/>
            <a:ext cx="31432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КОНЦЕПЦИЯ ВЫСТАВОЧНОГО ПРОСТРАНСТВА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33D85F0-114D-44D9-9B47-093407FB7F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790700"/>
            <a:ext cx="3333750" cy="1638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1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41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КОНТУР</a:t>
            </a:r>
          </a:p>
          <a:p xmlns:a="http://schemas.openxmlformats.org/drawingml/2006/main">
            <a:pPr algn="l">
              <a:defRPr sz="41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41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ЭНЕРГИИ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0E8B033-94E6-4A53-A1B6-C5C1B10A58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57600"/>
            <a:ext cx="31432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C7DDF0"/>
                </a:solidFill>
                <a:latin typeface="Aptos"/>
                <a:ea typeface="Aptos"/>
                <a:cs typeface="Aptos"/>
              </a:defRPr>
            </a:pPr>
            <a:r>
              <a:rPr sz="1725" b="0">
                <a:solidFill>
                  <a:srgbClr val="C7DDF0"/>
                </a:solidFill>
                <a:latin typeface="Aptos"/>
                <a:ea typeface="Aptos"/>
                <a:cs typeface="Aptos"/>
              </a:rPr>
              <a:t>Молодёжный форум · Росатом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429ECD4-E0B7-435E-A573-4A7E5F395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419600"/>
            <a:ext cx="29146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1527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1B959CE-10A5-4E92-B14F-E69D8363ED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705350"/>
            <a:ext cx="2857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28 × 10 м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E8E02CE-DE00-4580-8C22-35C6506F16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200650"/>
            <a:ext cx="2857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9D2E7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B9D2E7"/>
                </a:solidFill>
                <a:latin typeface="Aptos"/>
                <a:ea typeface="Aptos"/>
                <a:cs typeface="Aptos"/>
              </a:rPr>
              <a:t>единый открытый стенд · 280 м²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7D483DE-9ABB-4DFA-81A7-2F4F02F7F7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191250"/>
            <a:ext cx="238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7FA5C5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7FA5C5"/>
                </a:solidFill>
                <a:latin typeface="Aptos"/>
                <a:ea typeface="Aptos"/>
                <a:cs typeface="Aptos"/>
              </a:rPr>
              <a:t>Концептуальная стадия</a:t>
            </a:r>
          </a:p>
        </p:txBody>
      </p:sp>
    </p:spTree>
    <p:extLst>
      <p:ext uri="{BB962C8B-B14F-4D97-AF65-F5344CB8AC3E}">
        <p14:creationId xmlns:p14="http://schemas.microsoft.com/office/powerpoint/2010/main" val="597906402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61A3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E905A69-95BF-42DF-9923-0E81E133AB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A35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ad71c5e020e4019"/>
          <a:srcRect xmlns:a="http://schemas.openxmlformats.org/drawingml/2006/main" l="20722" t="0" r="2072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191250" y="838200"/>
            <a:ext cx="5391150" cy="518160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D80AF4D-88FA-4987-B3A7-6855C10C25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838200"/>
            <a:ext cx="5391150" cy="5181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17C7F3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9D1CDDC-624D-437B-8E9D-4400FCE5D3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09600"/>
            <a:ext cx="8572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ED1759E-EE42-45C6-BEA6-49EA28473E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95350"/>
            <a:ext cx="4572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ПОЧЕМУ ЭТА КОНЦЕПЦИЯ СИЛЬНА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FC86635-4010-451B-AC91-8489455725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485900"/>
            <a:ext cx="4857750" cy="1809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6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Один центр.</a:t>
            </a:r>
          </a:p>
          <a:p xmlns:a="http://schemas.openxmlformats.org/drawingml/2006/main">
            <a:pPr algn="l">
              <a:defRPr sz="36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6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Три сценария.</a:t>
            </a:r>
          </a:p>
          <a:p xmlns:a="http://schemas.openxmlformats.org/drawingml/2006/main">
            <a:pPr algn="l">
              <a:defRPr sz="36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6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Полный контент.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ECBEE06-D656-493F-8D61-3BAE579601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7814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1475638-2A8A-4B2A-9FCD-5E681F2427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71475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D6E7F4"/>
                </a:solidFill>
                <a:latin typeface="Aptos"/>
                <a:ea typeface="Aptos"/>
                <a:cs typeface="Aptos"/>
              </a:defRPr>
            </a:pPr>
            <a:r>
              <a:rPr sz="1500" b="0">
                <a:solidFill>
                  <a:srgbClr val="D6E7F4"/>
                </a:solidFill>
                <a:latin typeface="Aptos"/>
                <a:ea typeface="Aptos"/>
                <a:cs typeface="Aptos"/>
              </a:rPr>
              <a:t>Прозрачное ядро узнаваемо с дальнего прохода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8D1D789-67ED-49ED-A84C-55A70A56B4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29577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9391FBD-6204-4F52-AEF8-970A8586C4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422910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D6E7F4"/>
                </a:solidFill>
                <a:latin typeface="Aptos"/>
                <a:ea typeface="Aptos"/>
                <a:cs typeface="Aptos"/>
              </a:defRPr>
            </a:pPr>
            <a:r>
              <a:rPr sz="1500" b="0">
                <a:solidFill>
                  <a:srgbClr val="D6E7F4"/>
                </a:solidFill>
                <a:latin typeface="Aptos"/>
                <a:ea typeface="Aptos"/>
                <a:cs typeface="Aptos"/>
              </a:rPr>
              <a:t>Все экспонаты остаются частью сценария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641DDAA-9296-47EE-B79E-EF0A942F01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8101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20040FC-F82B-43FE-890C-A8F15D5151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474345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D6E7F4"/>
                </a:solidFill>
                <a:latin typeface="Aptos"/>
                <a:ea typeface="Aptos"/>
                <a:cs typeface="Aptos"/>
              </a:defRPr>
            </a:pPr>
            <a:r>
              <a:rPr sz="1500" b="0">
                <a:solidFill>
                  <a:srgbClr val="D6E7F4"/>
                </a:solidFill>
                <a:latin typeface="Aptos"/>
                <a:ea typeface="Aptos"/>
                <a:cs typeface="Aptos"/>
              </a:rPr>
              <a:t>Цвет связывает технологии, общение и событие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B452657-7783-4124-B92C-B14B9CED3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562600"/>
            <a:ext cx="1524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Следующий шаг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563B45F-F1AC-41FA-9868-62ECE76529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867400"/>
            <a:ext cx="50482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500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Утвердить концепцию → получить ТЗ → выпустить рабочую документацию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08FBE76-7C6D-4997-BF13-9238E97AC2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63300" y="400050"/>
            <a:ext cx="42862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9CC6E8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9CC6E8"/>
                </a:solidFill>
                <a:latin typeface="Aptos"/>
                <a:ea typeface="Aptos"/>
                <a:cs typeface="Apto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5315114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4F7F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37E8A2BF-41C2-4555-B42A-BBAE3316B6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42900"/>
            <a:ext cx="666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1167D8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1167D8"/>
                </a:solidFill>
                <a:latin typeface="Aptos"/>
                <a:ea typeface="Aptos"/>
                <a:cs typeface="Aptos"/>
              </a:rPr>
              <a:t>ИСХОДНЫЕ ДАННЫЕ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5710B6D-3CCB-41C7-9560-99F7962FF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rPr>
              <a:t>Что подтверждено — и что проектируем сами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6537555-D118-4B1E-8E85-11B8A0BFAF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91875" y="400050"/>
            <a:ext cx="4000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7A899A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6372FA4-7F5C-461F-97F2-FA7BA543D4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2763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8E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DDEC312-06D4-406C-B25F-DE8B8D5E8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638300"/>
            <a:ext cx="5219700" cy="4133850"/>
          </a:xfrm>
          <a:prstGeom xmlns:a="http://schemas.openxmlformats.org/drawingml/2006/main" prst="roundRect">
            <a:avLst>
              <a:gd name="adj" fmla="val 276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8E6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44FFF20-40E0-4648-8272-A411596B9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638300"/>
            <a:ext cx="95250" cy="413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67D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442AD73-BEDC-406A-A86D-D3143B851A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1924050"/>
            <a:ext cx="41910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2025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Подтверждено заказчиком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8B10D4F-61C8-41AD-9285-F1A1E20002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26384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167D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3BD0839-83C6-4275-8307-D940FF594E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2571750"/>
            <a:ext cx="4191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Габарит стенда: 28 × 10 м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D68CB523-6E8A-46E4-8C69-562D59A2EF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22897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167D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8D8CF59-3B6A-4E38-8567-B534A967CA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3162300"/>
            <a:ext cx="4191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Слева — демонстрация оборудования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F1624B4-1D61-4315-88FB-1C99328848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8195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167D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EA25AAB-535D-490E-B7B8-694B515CE0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3752850"/>
            <a:ext cx="42862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В переднем центре — отдельный арт-объект, отмеченный на схеме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1B0A27B-324F-4907-9525-3B46AFD0F1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46196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167D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901EEBC-ADD2-489E-A06F-67615CAB43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4552950"/>
            <a:ext cx="4191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Справа — лекторий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E96E518-E3A0-4147-8868-D506D44B53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21017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167D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D23A3CB-7FEA-459C-B0AC-452005A422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5143500"/>
            <a:ext cx="42862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Референс объекта — многослойный прозрачный «аквариум»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1FFD933-3ADE-431D-AE7E-A58F137547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1638300"/>
            <a:ext cx="5524500" cy="4133850"/>
          </a:xfrm>
          <a:prstGeom xmlns:a="http://schemas.openxmlformats.org/drawingml/2006/main" prst="roundRect">
            <a:avLst>
              <a:gd name="adj" fmla="val 2765"/>
            </a:avLst>
          </a:prstGeom>
          <a:solidFill xmlns:a="http://schemas.openxmlformats.org/drawingml/2006/main">
            <a:srgbClr val="061A35"/>
          </a:solidFill>
          <a:ln xmlns:a="http://schemas.openxmlformats.org/drawingml/2006/main" w="9525">
            <a:solidFill>
              <a:srgbClr val="061A35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680A1BA-95E0-4279-8109-4A2E0A97FE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1638300"/>
            <a:ext cx="95250" cy="413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E3F71BB-BA62-4FB5-85C9-295CDD3E91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1924050"/>
            <a:ext cx="44767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202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Наши проектные решения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6436763-10EE-4B16-835C-09533D0B0C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26384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0E0CA51-E274-429B-8A88-1947FC2FDD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3200" y="2571750"/>
            <a:ext cx="4438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D4E7F5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D4E7F5"/>
                </a:solidFill>
                <a:latin typeface="Aptos"/>
                <a:ea typeface="Aptos"/>
                <a:cs typeface="Aptos"/>
              </a:rPr>
              <a:t>Прозрачный куб с экранными слоями, LED fan-проекциями и отражениями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BCFC9CC-68C0-4104-9B87-31E014FF9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33242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9C2D8BC-DD42-419F-816F-1304D921C1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3200" y="3257550"/>
            <a:ext cx="4438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D4E7F5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D4E7F5"/>
                </a:solidFill>
                <a:latin typeface="Aptos"/>
                <a:ea typeface="Aptos"/>
                <a:cs typeface="Aptos"/>
              </a:rPr>
              <a:t>Полный состав экспонатов исходной схемы сохраняется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B2843E8-1F06-4B47-B7C0-2974F13F7E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40100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CC09BDD4-1A94-406C-BCD5-06127C0B3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3200" y="3943350"/>
            <a:ext cx="4438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D4E7F5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D4E7F5"/>
                </a:solidFill>
                <a:latin typeface="Aptos"/>
                <a:ea typeface="Aptos"/>
                <a:cs typeface="Aptos"/>
              </a:rPr>
              <a:t>Цвет делит функции: бирюза, коралл и индиго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77FBE03C-4C63-4743-B2FB-3BDB8CE44B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46958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9836A6D7-8B0D-4A50-8AF5-0BFCF8D0A8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3200" y="4629150"/>
            <a:ext cx="4438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D4E7F5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D4E7F5"/>
                </a:solidFill>
                <a:latin typeface="Aptos"/>
                <a:ea typeface="Aptos"/>
                <a:cs typeface="Aptos"/>
              </a:rPr>
              <a:t>Доступные маршруты и сервисная инженерия заложены в планировку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03684062-4F5C-4367-8D8B-C169CB94D2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962650"/>
            <a:ext cx="109728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Визуализации показывают архитектурное направление. Официальный логотип и контент экранов заменяются утверждёнными материалами.</a:t>
            </a:r>
          </a:p>
        </p:txBody>
      </p:sp>
    </p:spTree>
    <p:extLst>
      <p:ext uri="{BB962C8B-B14F-4D97-AF65-F5344CB8AC3E}">
        <p14:creationId xmlns:p14="http://schemas.microsoft.com/office/powerpoint/2010/main" val="1307894312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828383EB-A0D4-41E6-A8DC-D2D736B91C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42900"/>
            <a:ext cx="666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1167D8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1167D8"/>
                </a:solidFill>
                <a:latin typeface="Aptos"/>
                <a:ea typeface="Aptos"/>
                <a:cs typeface="Aptos"/>
              </a:rPr>
              <a:t>БОЛЬШАЯ ИДЕЯ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C074EC0-9496-46FD-A4CC-A9398BA856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rPr>
              <a:t>Прозрачное ядро собирает 28 метров в единый сценарий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D5279C6-AA09-4665-8266-57DB5F5E72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91875" y="400050"/>
            <a:ext cx="4000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7A899A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DE4D8FB-B9FF-446D-9C18-C05E989B2D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2763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8E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11EA5A0-B332-45AC-A1D8-3B5A11D107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562100"/>
            <a:ext cx="10001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72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«Контур энергии» строится вокруг отдельного арт-объекта: его видно с фронта, можно обойти на 360° и исследовать слой за слоем.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9B16DF3-AEE5-4C48-92E5-4553CED8A3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3076575"/>
            <a:ext cx="92392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EAF6F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D8A6788-D524-4D68-9F41-4B154238D5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3076575"/>
            <a:ext cx="9239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C7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143761E-037E-447C-A19E-9A7DB316C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2628900"/>
            <a:ext cx="952500" cy="952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38100">
            <a:solidFill>
              <a:srgbClr val="00A9C8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09F9523-F963-4F32-9B40-765B5F54AF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2867025"/>
            <a:ext cx="9525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00A9C8"/>
                </a:solidFill>
                <a:latin typeface="Aptos"/>
                <a:ea typeface="Aptos"/>
                <a:cs typeface="Aptos"/>
              </a:defRPr>
            </a:pPr>
            <a:r>
              <a:rPr sz="2100" b="1">
                <a:solidFill>
                  <a:srgbClr val="00A9C8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5155C5B-8AD8-4CBF-A28E-DED48FAAD3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95400" y="3905250"/>
            <a:ext cx="20193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ЭКСПОЗИЦИЯ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4DB1C46-E680-4A2C-A539-2933276121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305300"/>
            <a:ext cx="2247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показывает весь набор технологий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2098855-45CF-45BE-BA6D-583F3FCB68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2628900"/>
            <a:ext cx="952500" cy="952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38100">
            <a:solidFill>
              <a:srgbClr val="F05B78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EFD6D58-39E6-445B-ADA1-19571E683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2867025"/>
            <a:ext cx="9525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F05B78"/>
                </a:solidFill>
                <a:latin typeface="Aptos"/>
                <a:ea typeface="Aptos"/>
                <a:cs typeface="Aptos"/>
              </a:defRPr>
            </a:pPr>
            <a:r>
              <a:rPr sz="2100" b="1">
                <a:solidFill>
                  <a:srgbClr val="F05B78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3048A0C-A648-497E-B988-C18737EF67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3905250"/>
            <a:ext cx="20193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АРТ-ЯДРО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1E64E5B-7EFC-43D3-B947-1A6113DAFF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4305300"/>
            <a:ext cx="2247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создаёт оптическую глубину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87AE0DA-F3E0-4153-84DD-6CD420C1FE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2628900"/>
            <a:ext cx="952500" cy="952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38100">
            <a:solidFill>
              <a:srgbClr val="6740D9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B991950-1D5F-4B29-80AD-620ECDEE79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2867025"/>
            <a:ext cx="9525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6740D9"/>
                </a:solidFill>
                <a:latin typeface="Aptos"/>
                <a:ea typeface="Aptos"/>
                <a:cs typeface="Aptos"/>
              </a:defRPr>
            </a:pPr>
            <a:r>
              <a:rPr sz="2100" b="1">
                <a:solidFill>
                  <a:srgbClr val="6740D9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7E6E0B6-22A1-47FC-8B1E-CCA0FCEF66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3905250"/>
            <a:ext cx="20193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ЛЕКТОРИЙ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5F7A299-AEA3-47FA-AB4E-CC2B83FBA5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4305300"/>
            <a:ext cx="22479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собирает аудиторию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E3FDC6C-5F69-480D-9CBD-CAD8FCB5CA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200650"/>
            <a:ext cx="10972800" cy="876300"/>
          </a:xfrm>
          <a:prstGeom xmlns:a="http://schemas.openxmlformats.org/drawingml/2006/main" prst="roundRect">
            <a:avLst>
              <a:gd name="adj" fmla="val 13043"/>
            </a:avLst>
          </a:prstGeom>
          <a:solidFill xmlns:a="http://schemas.openxmlformats.org/drawingml/2006/main">
            <a:srgbClr val="061A35"/>
          </a:solidFill>
          <a:ln xmlns:a="http://schemas.openxmlformats.org/drawingml/2006/main" w="9525">
            <a:solidFill>
              <a:srgbClr val="061A35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BDD2123-F784-4793-94D8-210AA3FC8B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429250"/>
            <a:ext cx="13525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Результат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1A7F357-E084-46E8-8F8A-09918A5B48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5334000"/>
            <a:ext cx="866775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72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Прозрачный куб даёт стенду собственный образ, а цвет и контент ведут посетителя дальше.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B8E244A-E78A-4649-ABF0-6D027CBF4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15100"/>
            <a:ext cx="10972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90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Концепт на основе исходной схемы и арт-референса · параметры уточняются после получения ТЗ</a:t>
            </a:r>
          </a:p>
        </p:txBody>
      </p:sp>
    </p:spTree>
    <p:extLst>
      <p:ext uri="{BB962C8B-B14F-4D97-AF65-F5344CB8AC3E}">
        <p14:creationId xmlns:p14="http://schemas.microsoft.com/office/powerpoint/2010/main" val="1733724177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4F7F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2596E62-9D1B-4220-B30F-9A6065DB0B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42900"/>
            <a:ext cx="666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1167D8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1167D8"/>
                </a:solidFill>
                <a:latin typeface="Aptos"/>
                <a:ea typeface="Aptos"/>
                <a:cs typeface="Aptos"/>
              </a:rPr>
              <a:t>ПЛАНИРОВКА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9A439EE-5B45-4FA9-B53F-0763F3077D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rPr>
              <a:t>Три зоны работают как один сценарий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2951CC6-34B9-4065-A567-810B5AD666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91875" y="400050"/>
            <a:ext cx="4000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7A899A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28240EB-2021-40CB-9339-4B30A58866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2763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8E6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9609c905cad40f8"/>
          <a:srcRect xmlns:a="http://schemas.openxmlformats.org/drawingml/2006/main" l="5445" t="0" r="544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153150" y="1562100"/>
            <a:ext cx="5429250" cy="3429000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74CD112-3727-4D11-86F5-3C945D2DB2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53150" y="1562100"/>
            <a:ext cx="5429250" cy="3429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C7D8E6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4BEA67F-E9EB-452B-8E81-C70886E3CF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562100"/>
            <a:ext cx="50292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1167D8"/>
                </a:solidFill>
                <a:latin typeface="Aptos"/>
                <a:ea typeface="Aptos"/>
                <a:cs typeface="Aptos"/>
              </a:defRPr>
            </a:pPr>
            <a:r>
              <a:rPr sz="2700" b="1">
                <a:solidFill>
                  <a:srgbClr val="1167D8"/>
                </a:solidFill>
                <a:latin typeface="Aptos"/>
                <a:ea typeface="Aptos"/>
                <a:cs typeface="Aptos"/>
              </a:rPr>
              <a:t>28 м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C50BB31-EE93-4A82-BE1C-1766C51E1F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971675"/>
            <a:ext cx="304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фронтальная длина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69E710A-257F-4858-BF6A-E693437A09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571750"/>
            <a:ext cx="5029200" cy="18002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061A35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A78622B-B842-49FE-A843-2D24D92E05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571750"/>
            <a:ext cx="1362913" cy="18002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F6F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E00DAE2-5CAE-4617-90F6-DCC1ED1A81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72513" y="2571750"/>
            <a:ext cx="1976476" cy="18002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E1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F133FAF-850B-4E4C-98EB-2B7033F751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8989" y="2571750"/>
            <a:ext cx="1689811" cy="18002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E2F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5D5730A-AAEB-4C62-BF09-312EC1CB5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019550"/>
            <a:ext cx="5029200" cy="3524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A3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08CF721-71F5-485A-9600-FE144C2CCC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838450"/>
            <a:ext cx="12573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ТЕХНОЛОГИИ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57F2D41-2E6F-41EF-B445-EE473DF6CB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133600" y="2790825"/>
            <a:ext cx="180975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АРТ-ЯДРО</a:t>
            </a:r>
          </a:p>
          <a:p xmlns:a="http://schemas.openxmlformats.org/drawingml/2006/main">
            <a:pPr algn="ctr">
              <a:defRPr sz="120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ПЕРЕГОВОРЫ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F48B597-C598-4996-8D58-4B341C3AE8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76700" y="2819400"/>
            <a:ext cx="14287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ЛЕКТОРИЙ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8DDA6FF-A8B9-4E68-8E1D-32F0274C03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90825" y="3543300"/>
            <a:ext cx="6858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17C7F3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955291A-DCED-4F6B-B560-C8F3ACC373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57500" y="3590925"/>
            <a:ext cx="5524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F05B7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0D7EDA9-3D61-4E6E-B158-7D6C1F16B3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24175" y="3638550"/>
            <a:ext cx="4191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17C7F3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22873FE4-947C-46FA-9E62-81E5DFCF60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90850" y="3686175"/>
            <a:ext cx="285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9050">
            <a:solidFill>
              <a:srgbClr val="F05B78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BC6D372-1F48-4234-9C97-9B4CB6F3C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38350" y="4095750"/>
            <a:ext cx="2190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2,2 м свободный променад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96532B8-0550-4BAB-8D2B-DA575A7A3D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762500"/>
            <a:ext cx="14287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167D8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1167D8"/>
                </a:solidFill>
                <a:latin typeface="Aptos Display"/>
                <a:ea typeface="Aptos Display"/>
                <a:cs typeface="Aptos Display"/>
              </a:rPr>
              <a:t>60,8 м²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0E69F54-683E-4B39-813D-DE6BE37C33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257800"/>
            <a:ext cx="1428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демонстрации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9C8C281-BD8D-4B2E-9D3F-CDE2318ECE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05050" y="4762500"/>
            <a:ext cx="12382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D33A8E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D33A8E"/>
                </a:solidFill>
                <a:latin typeface="Aptos Display"/>
                <a:ea typeface="Aptos Display"/>
                <a:cs typeface="Aptos Display"/>
              </a:rPr>
              <a:t>88 м²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B14361AC-5569-4867-8418-8E2BCE8A4F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05050" y="5257800"/>
            <a:ext cx="1238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общение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2FD4599C-995F-481F-A7CB-EB8738A9A2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4762500"/>
            <a:ext cx="14287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957C8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1957C8"/>
                </a:solidFill>
                <a:latin typeface="Aptos Display"/>
                <a:ea typeface="Aptos Display"/>
                <a:cs typeface="Aptos Display"/>
              </a:rPr>
              <a:t>75,2 м²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53CF3939-2CF9-4ADA-95FF-8A7871A136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5257800"/>
            <a:ext cx="14287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лекторий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475B13CD-668A-49ED-B732-1CBAE5D948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53150" y="5238750"/>
            <a:ext cx="54292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5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Белая оболочка объединяет стенд; прозрачный куб задаёт центр, а три цвета помогают мгновенно считать функции.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8327A5A8-E70C-413F-A452-13E0C495B8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15100"/>
            <a:ext cx="10972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90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Концепт на основе исходной схемы и арт-референса · параметры уточняются после получения ТЗ</a:t>
            </a:r>
          </a:p>
        </p:txBody>
      </p:sp>
    </p:spTree>
    <p:extLst>
      <p:ext uri="{BB962C8B-B14F-4D97-AF65-F5344CB8AC3E}">
        <p14:creationId xmlns:p14="http://schemas.microsoft.com/office/powerpoint/2010/main" val="1595503850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61A3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d2a71989d4c4ce4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2D6D8C3-D366-4FF3-B7D0-0AC7AAA80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352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A3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6A9CCD0-3FA0-4DB4-AB02-3C98F1E8F1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3429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СЦЕНАРИЙ ПОСЕТИТЕЛЯ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57ADA34-C79D-4EF0-9191-76D4E2357C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38175"/>
            <a:ext cx="8763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0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Удивление → исследование → участие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7DEE496-D453-40FE-A9DA-098006C7C6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63300" y="400050"/>
            <a:ext cx="428625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9CC6E8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9CC6E8"/>
                </a:solidFill>
                <a:latin typeface="Aptos"/>
                <a:ea typeface="Aptos"/>
                <a:cs typeface="Aptos"/>
              </a:rPr>
              <a:t>05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CEBDC36-79E8-4BF8-A245-17A4E8EC35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219700"/>
            <a:ext cx="12192000" cy="1638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A3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BAF8764-E023-4270-854B-76F6D6FA78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486400"/>
            <a:ext cx="495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811F59A-19D7-476C-B2E1-2E0277DE7D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457825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ЗАМЕТИТЬ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F2DE1B0-17D3-499B-9528-3F2B02088E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838825"/>
            <a:ext cx="280035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BD2E6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BBD2E6"/>
                </a:solidFill>
                <a:latin typeface="Aptos"/>
                <a:ea typeface="Aptos"/>
                <a:cs typeface="Aptos"/>
              </a:rPr>
              <a:t>Светящееся ядро останавливает поток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DF8377B-19C2-4BE4-8CFF-E059228893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5486400"/>
            <a:ext cx="495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22AC675-02F3-437F-9FD5-7DCDBEAFD9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91100" y="5457825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ИССЛЕДОВАТЬ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2D77F9C-560E-4005-A8DF-108D716CB1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91100" y="5838825"/>
            <a:ext cx="280035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BD2E6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BBD2E6"/>
                </a:solidFill>
                <a:latin typeface="Aptos"/>
                <a:ea typeface="Aptos"/>
                <a:cs typeface="Aptos"/>
              </a:rPr>
              <a:t>Слои и экспонаты превращают взгляд в действие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49FBC81-AD81-414E-9E1F-8A3F6DE8C6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5486400"/>
            <a:ext cx="495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11BB12D-6A7C-4805-B443-54E4A25AAF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82050" y="5457825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ПРИСОЕДИНИТЬСЯ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898E71B-0B07-43A4-B325-6456E8AA59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82050" y="5838825"/>
            <a:ext cx="280035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BD2E6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BBD2E6"/>
                </a:solidFill>
                <a:latin typeface="Aptos"/>
                <a:ea typeface="Aptos"/>
                <a:cs typeface="Aptos"/>
              </a:rPr>
              <a:t>Переговоры и лекция удерживают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117070205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5E7A8D5A-FEE3-448B-832E-34E046D7DA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42900"/>
            <a:ext cx="666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1167D8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1167D8"/>
                </a:solidFill>
                <a:latin typeface="Aptos"/>
                <a:ea typeface="Aptos"/>
                <a:cs typeface="Aptos"/>
              </a:rPr>
              <a:t>ФУНКЦИОНАЛЬНАЯ ПРОГРАММА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8571568-75D6-4865-AE5C-3108CB4D55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rPr>
              <a:t>Архитектура сохраняет контент и усиливает три сценария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EBCA4BC-B4DD-4F56-99FF-B85E8770DA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91875" y="400050"/>
            <a:ext cx="4000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7A899A"/>
                </a:solidFill>
                <a:latin typeface="Aptos"/>
                <a:ea typeface="Aptos"/>
                <a:cs typeface="Aptos"/>
              </a:rPr>
              <a:t>06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7D70D60-FF2F-4A8E-B590-A4FB83AC23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2763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8E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45711F2-6EA6-4430-8111-CCBBB91CDA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657350"/>
            <a:ext cx="3295650" cy="4267200"/>
          </a:xfrm>
          <a:prstGeom xmlns:a="http://schemas.openxmlformats.org/drawingml/2006/main" prst="roundRect">
            <a:avLst>
              <a:gd name="adj" fmla="val 3468"/>
            </a:avLst>
          </a:prstGeom>
          <a:solidFill xmlns:a="http://schemas.openxmlformats.org/drawingml/2006/main">
            <a:srgbClr val="F4F7FA"/>
          </a:solidFill>
          <a:ln xmlns:a="http://schemas.openxmlformats.org/drawingml/2006/main" w="9525">
            <a:solidFill>
              <a:srgbClr val="C7D8E6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F13CFFF-1410-49C4-BC27-017337CF18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657350"/>
            <a:ext cx="329565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A9C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578E564-9980-4546-91EB-62261A3131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000250"/>
            <a:ext cx="495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00A9C8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00A9C8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92A9584-07F2-4EAA-9EF4-A06DD9A5A6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381250"/>
            <a:ext cx="27241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ЭКСПОНАТЫ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70AB7CD-8959-4CB5-A534-A2CACBD86B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048000"/>
            <a:ext cx="14287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900" b="1">
                <a:solidFill>
                  <a:srgbClr val="00A9C8"/>
                </a:solidFill>
                <a:latin typeface="Aptos Display"/>
                <a:ea typeface="Aptos Display"/>
                <a:cs typeface="Aptos Display"/>
              </a:defRPr>
            </a:pPr>
            <a:r>
              <a:rPr sz="3900" b="1">
                <a:solidFill>
                  <a:srgbClr val="00A9C8"/>
                </a:solidFill>
                <a:latin typeface="Aptos Display"/>
                <a:ea typeface="Aptos Display"/>
                <a:cs typeface="Aptos Display"/>
              </a:rPr>
              <a:t>ВСЕ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7C71A6C-A90B-4E0A-A0A8-43D690379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76450" y="3286125"/>
            <a:ext cx="14478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50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из схемы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1EB588A-3689-4D51-BAE1-30D9B69C9E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943350"/>
            <a:ext cx="27622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8E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CDFF610-17E2-4BD1-8552-B5982B1BB4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3148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A9C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1CF0140-C116-428C-A234-A0213D2167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248150"/>
            <a:ext cx="2533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состав исходника сохраняется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95A1161-9CD5-4FAA-9B5F-E0AEB70C1B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7720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A9C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42F2FA5-7A83-44CE-957C-7DA6D51141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705350"/>
            <a:ext cx="2533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металл и прозрачные витрины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0F59AC1-C3A8-4AEF-BDDF-B7DEF5AD96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2292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A9C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59EA46B-EBEB-41C3-A77E-E292B82EB5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162550"/>
            <a:ext cx="2533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интерактив без удаления объектов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8DE2C66-6958-4064-BC16-A3CCF2EAE4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1657350"/>
            <a:ext cx="3295650" cy="4267200"/>
          </a:xfrm>
          <a:prstGeom xmlns:a="http://schemas.openxmlformats.org/drawingml/2006/main" prst="roundRect">
            <a:avLst>
              <a:gd name="adj" fmla="val 3468"/>
            </a:avLst>
          </a:prstGeom>
          <a:solidFill xmlns:a="http://schemas.openxmlformats.org/drawingml/2006/main">
            <a:srgbClr val="F4F7FA"/>
          </a:solidFill>
          <a:ln xmlns:a="http://schemas.openxmlformats.org/drawingml/2006/main" w="9525">
            <a:solidFill>
              <a:srgbClr val="C7D8E6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F438D55-7F00-454C-BCA2-9D45169EC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1657350"/>
            <a:ext cx="329565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05B7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A59B986-B56C-45D1-922E-3408A2DA73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2000250"/>
            <a:ext cx="495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05B78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F05B78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E2FA679-50E3-4F85-A656-F8BBC13DF8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2381250"/>
            <a:ext cx="27241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АРТ-ЯДРО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8689E674-16E1-4BCC-A57A-7E0034B031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3048000"/>
            <a:ext cx="14287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900" b="1">
                <a:solidFill>
                  <a:srgbClr val="F05B78"/>
                </a:solidFill>
                <a:latin typeface="Aptos Display"/>
                <a:ea typeface="Aptos Display"/>
                <a:cs typeface="Aptos Display"/>
              </a:defRPr>
            </a:pPr>
            <a:r>
              <a:rPr sz="3900" b="1">
                <a:solidFill>
                  <a:srgbClr val="F05B78"/>
                </a:solidFill>
                <a:latin typeface="Aptos Display"/>
                <a:ea typeface="Aptos Display"/>
                <a:cs typeface="Aptos Display"/>
              </a:rPr>
              <a:t>5–7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8A798A4-7290-4627-87B3-83BDDC802D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91200" y="3286125"/>
            <a:ext cx="14478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50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слоёв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5A514698-B93D-4DE6-8F1C-BC83E543A8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3943350"/>
            <a:ext cx="27622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8E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3308D54-98E1-4F27-9406-E2F96F47E4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43148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05B7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ED6FB88E-2F17-4516-82B6-284FD94F48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81550" y="4248150"/>
            <a:ext cx="2533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прозрачные экраны и акрил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78BFFC0-EA59-4D61-9203-E93873DA2D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47720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05B7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47EC7B69-9C17-44E3-9B4F-A16179AE88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81550" y="4705350"/>
            <a:ext cx="2533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LED fan-проекции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7C48E683-7353-4F80-A77B-E2BBB94A07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91050" y="52292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05B7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F17D6AEC-CF4E-4A69-BC64-211ED2A4D9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81550" y="5162550"/>
            <a:ext cx="2533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отражения + переговоры рядом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C6739693-B8A6-4F7C-8FAB-266B1E08CA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1657350"/>
            <a:ext cx="3295650" cy="4267200"/>
          </a:xfrm>
          <a:prstGeom xmlns:a="http://schemas.openxmlformats.org/drawingml/2006/main" prst="roundRect">
            <a:avLst>
              <a:gd name="adj" fmla="val 3468"/>
            </a:avLst>
          </a:prstGeom>
          <a:solidFill xmlns:a="http://schemas.openxmlformats.org/drawingml/2006/main">
            <a:srgbClr val="F4F7FA"/>
          </a:solidFill>
          <a:ln xmlns:a="http://schemas.openxmlformats.org/drawingml/2006/main" w="9525">
            <a:solidFill>
              <a:srgbClr val="C7D8E6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03A20BAC-4EF0-463A-86C2-7080791D53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1657350"/>
            <a:ext cx="329565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740D9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CAB46296-0E55-44F5-BC4B-F831A0DFD5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2000250"/>
            <a:ext cx="495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6740D9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6740D9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3924F702-E3BC-42D4-931A-D7A542F43C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2381250"/>
            <a:ext cx="27241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875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ЛЕКТОРИЙ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F4265457-C6F0-4BF7-AECC-F508EC6124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3048000"/>
            <a:ext cx="14287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900" b="1">
                <a:solidFill>
                  <a:srgbClr val="6740D9"/>
                </a:solidFill>
                <a:latin typeface="Aptos Display"/>
                <a:ea typeface="Aptos Display"/>
                <a:cs typeface="Aptos Display"/>
              </a:defRPr>
            </a:pPr>
            <a:r>
              <a:rPr sz="3900" b="1">
                <a:solidFill>
                  <a:srgbClr val="6740D9"/>
                </a:solidFill>
                <a:latin typeface="Aptos Display"/>
                <a:ea typeface="Aptos Display"/>
                <a:cs typeface="Aptos Display"/>
              </a:rPr>
              <a:t>36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45E427DC-DF62-494F-8D5D-84B6F8C958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05950" y="3286125"/>
            <a:ext cx="14478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50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человек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997A354E-6E81-4D2C-AE86-964889C111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3943350"/>
            <a:ext cx="27622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8E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BF8906C6-AA4F-493F-9F4A-46872EDF39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43148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740D9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7C389660-5C3F-477F-865F-E2C6D1F84C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96300" y="4248150"/>
            <a:ext cx="2533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4 ряда амфитеатра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48905D20-1D0C-41B5-8625-0B42BBFD8A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47720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740D9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2C9D3510-F123-4BF6-BBFA-C0C7A2E8FA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96300" y="4705350"/>
            <a:ext cx="2533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LED-экран 5,2 × 2,9 м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BBDFB63D-E3CB-4B47-A09B-87CE1A6413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522922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740D9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7315119F-A1CB-4017-A02B-DFD128500C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96300" y="5162550"/>
            <a:ext cx="25336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акустическая оболочка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41888B6F-E9CE-4AC9-B2CE-C4774B1293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15100"/>
            <a:ext cx="10972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90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Концепт на основе исходной схемы и арт-референса · параметры уточняются после получения ТЗ</a:t>
            </a:r>
          </a:p>
        </p:txBody>
      </p:sp>
    </p:spTree>
    <p:extLst>
      <p:ext uri="{BB962C8B-B14F-4D97-AF65-F5344CB8AC3E}">
        <p14:creationId xmlns:p14="http://schemas.microsoft.com/office/powerpoint/2010/main" val="790634989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4F7F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68" name="">
            <a:extLst xmlns:a="http://schemas.openxmlformats.org/drawingml/2006/main">
              <a:ext uri="{FF2B5EF4-FFF2-40B4-BE49-F238E27FC236}">
                <a16:creationId xmlns:a16="http://schemas.microsoft.com/office/drawing/2014/main" id="{4348A5ED-3E11-42EA-B669-5F38FFFC0C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42900"/>
            <a:ext cx="666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1167D8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1167D8"/>
                </a:solidFill>
                <a:latin typeface="Aptos"/>
                <a:ea typeface="Aptos"/>
                <a:cs typeface="Aptos"/>
              </a:rPr>
              <a:t>ПРАВАЯ ЗОНА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9FE3512-BB8B-445D-BCA5-AEA15D3DE6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rPr>
              <a:t>Лекторий превращает посещение в полноценное событие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1A28834-017E-41CB-B358-02DD3C055B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91875" y="400050"/>
            <a:ext cx="4000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7A899A"/>
                </a:solidFill>
                <a:latin typeface="Aptos"/>
                <a:ea typeface="Aptos"/>
                <a:cs typeface="Aptos"/>
              </a:rPr>
              <a:t>07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769F3DC-5C8B-4424-970E-65C241B96B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2763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8E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9142F4A-AAC3-43F5-97D1-B3667B9B3C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562100"/>
            <a:ext cx="4762500" cy="838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5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Открыт к общему пространству, но развернут экраном внутрь: свет и звук не конфликтуют с основным проходом.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E03CD88-2D34-4CC0-9EB9-49C67F8495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762250"/>
            <a:ext cx="16192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6740D9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6740D9"/>
                </a:solidFill>
                <a:latin typeface="Aptos Display"/>
                <a:ea typeface="Aptos Display"/>
                <a:cs typeface="Aptos Display"/>
              </a:rPr>
              <a:t>36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2A2E924-D19F-481B-8FC7-6417FA52E1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57550"/>
            <a:ext cx="1619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мест, включая 2 доступные позиции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CE436F2-CDBD-426D-BB9B-D8573E9ADC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76500" y="2762250"/>
            <a:ext cx="16192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38278C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38278C"/>
                </a:solidFill>
                <a:latin typeface="Aptos Display"/>
                <a:ea typeface="Aptos Display"/>
                <a:cs typeface="Aptos Display"/>
              </a:rPr>
              <a:t>2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42F8FF2-93EE-4B2B-A1AD-0B0E9423C6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76500" y="3257550"/>
            <a:ext cx="1619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независимых выхода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A6261C8-5211-4FAA-BCBE-098D31B768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2762250"/>
            <a:ext cx="13335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D33A8E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D33A8E"/>
                </a:solidFill>
                <a:latin typeface="Aptos Display"/>
                <a:ea typeface="Aptos Display"/>
                <a:cs typeface="Aptos Display"/>
              </a:rPr>
              <a:t>1,2 м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37599EF-BA30-4FAE-AD75-EFFE4E4FA8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3257550"/>
            <a:ext cx="1333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центральный проход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8BFDDBD-ECF2-4415-8CE9-A53BCD42C4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10527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167D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55F5388-8545-4B5F-AB9B-6E67E33089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403860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Сцена почти в уровень пола либо с боковым пандусом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D9E1906-7405-4C2B-8EBF-7848240F94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71487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167D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7C946F1-3305-4881-8D9B-704E349E67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464820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PET-акустика, направленные колонки, контрастные кромки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3D1F876-AF3A-43F2-BED8-23A003B3D1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324475"/>
            <a:ext cx="76200" cy="762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167D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790DD6B-45DA-4571-8F62-0076FEA0C8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5257800"/>
            <a:ext cx="45720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Поручни и мягкая подсветка ступеней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786B212-8BB5-44B0-87D6-87FAFC1402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24550" y="1562100"/>
            <a:ext cx="5657850" cy="4476750"/>
          </a:xfrm>
          <a:prstGeom xmlns:a="http://schemas.openxmlformats.org/drawingml/2006/main" prst="roundRect">
            <a:avLst>
              <a:gd name="adj" fmla="val 255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8E6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EC5C34F-829B-49CB-9A9B-F74D083371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1847850"/>
            <a:ext cx="2571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7A899A"/>
                </a:solidFill>
                <a:latin typeface="Aptos"/>
                <a:ea typeface="Aptos"/>
                <a:cs typeface="Aptos"/>
              </a:rPr>
              <a:t>СХЕМА ЛЕКТОРИЯ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2726C00-ED73-4089-B185-0F5A942BBF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39350" y="2247900"/>
            <a:ext cx="990600" cy="2819400"/>
          </a:xfrm>
          <a:prstGeom xmlns:a="http://schemas.openxmlformats.org/drawingml/2006/main" prst="roundRect">
            <a:avLst>
              <a:gd name="adj" fmla="val 7692"/>
            </a:avLst>
          </a:prstGeom>
          <a:solidFill xmlns:a="http://schemas.openxmlformats.org/drawingml/2006/main">
            <a:srgbClr val="061A3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4F51F7B-7BBA-4A38-9DD9-7441247EC2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3295650"/>
            <a:ext cx="8001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6740D9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6740D9"/>
                </a:solidFill>
                <a:latin typeface="Aptos"/>
                <a:ea typeface="Aptos"/>
                <a:cs typeface="Aptos"/>
              </a:rPr>
              <a:t>LED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5B395E7-80E3-439D-B183-712AC35501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72600" y="2524125"/>
            <a:ext cx="457200" cy="2266950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EEEAFB"/>
          </a:solidFill>
          <a:ln xmlns:a="http://schemas.openxmlformats.org/drawingml/2006/main" w="19050">
            <a:solidFill>
              <a:srgbClr val="6740D9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422111E-2564-48E6-A2D6-3D12810290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96400" y="3400425"/>
            <a:ext cx="6096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6740D9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6740D9"/>
                </a:solidFill>
                <a:latin typeface="Aptos"/>
                <a:ea typeface="Aptos"/>
                <a:cs typeface="Aptos"/>
              </a:rPr>
              <a:t>СЦЕНА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7BBACE61-9630-491E-81E8-CE8251531F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9650" y="2457450"/>
            <a:ext cx="514350" cy="2400300"/>
          </a:xfrm>
          <a:prstGeom xmlns:a="http://schemas.openxmlformats.org/drawingml/2006/main" prst="roundRect">
            <a:avLst>
              <a:gd name="adj" fmla="val 14815"/>
            </a:avLst>
          </a:prstGeom>
          <a:solidFill xmlns:a="http://schemas.openxmlformats.org/drawingml/2006/main">
            <a:srgbClr val="DCE6E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F9AB3A40-4410-434C-B9BE-C8415ED112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91575" y="26003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805702C-BA2F-4601-9A55-EDEC739F4C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91575" y="28670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9C6AC8B7-EADC-4001-9826-E81D6A1CC9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91575" y="31337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05294880-5FD5-469F-AD50-35E57A4F87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91575" y="34004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9B1DB9D7-2414-4C28-AA23-07CB0DA499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91575" y="36671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37B1CD63-D937-42C3-BB26-E2CDDFBE62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91575" y="39338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3022F2D0-4F37-4C22-AA4B-CAB3172C15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91575" y="42005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6740D9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F9CE9F99-9FE5-41DA-9FAC-FCEC54806C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91575" y="44672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6740D9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B9A094A7-EBFC-4073-A360-BDBCA00FBE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2457450"/>
            <a:ext cx="514350" cy="2400300"/>
          </a:xfrm>
          <a:prstGeom xmlns:a="http://schemas.openxmlformats.org/drawingml/2006/main" prst="roundRect">
            <a:avLst>
              <a:gd name="adj" fmla="val 14815"/>
            </a:avLst>
          </a:prstGeom>
          <a:solidFill xmlns:a="http://schemas.openxmlformats.org/drawingml/2006/main">
            <a:srgbClr val="E7EEF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EF97C0E9-371D-42B6-94A2-98CA90A21C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26003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C76D220C-AB5D-4B40-A0D4-8B517C5812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28670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7AF3D4C5-5417-494A-8E3D-CF68630FC5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31337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E0B8CEB9-69F8-40B0-A798-0865029475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34004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9C6944B7-C2F1-4649-89D9-EF30F581A9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36671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459545E6-0D56-4591-93B6-D40C58EF83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39338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B872F76E-B639-49B1-96DE-C2840B0594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42005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D4777368-7FCD-4B09-B7B4-6CBBD74539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6725" y="44672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80469625-F161-4728-8CF7-FD5A9A7893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2457450"/>
            <a:ext cx="514350" cy="2400300"/>
          </a:xfrm>
          <a:prstGeom xmlns:a="http://schemas.openxmlformats.org/drawingml/2006/main" prst="roundRect">
            <a:avLst>
              <a:gd name="adj" fmla="val 14815"/>
            </a:avLst>
          </a:prstGeom>
          <a:solidFill xmlns:a="http://schemas.openxmlformats.org/drawingml/2006/main">
            <a:srgbClr val="DCE6E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D3072696-2166-4383-B8B4-F0B9DB063E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81875" y="26003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8F517486-E50F-4C5B-9C39-64DAD5632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81875" y="28670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39E71E16-9A4F-484C-A4F6-F5811ADD6F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81875" y="31337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1032A7C9-59E1-4714-BC65-4FABB09FA4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81875" y="34004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2011B48F-B8EC-4560-8E88-E99686803A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81875" y="36671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0B336CB7-8F74-4BC3-AAB0-6ED2636CD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81875" y="39338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02F18A96-9347-4D41-B889-D062639EBD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81875" y="42005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66F8C38B-0EAC-4285-835C-85149CF941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81875" y="44672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CF1CE26C-F5A0-44B8-B630-BD7CDC8732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15100" y="2457450"/>
            <a:ext cx="514350" cy="2400300"/>
          </a:xfrm>
          <a:prstGeom xmlns:a="http://schemas.openxmlformats.org/drawingml/2006/main" prst="roundRect">
            <a:avLst>
              <a:gd name="adj" fmla="val 14815"/>
            </a:avLst>
          </a:prstGeom>
          <a:solidFill xmlns:a="http://schemas.openxmlformats.org/drawingml/2006/main">
            <a:srgbClr val="E7EEF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09F5B11E-498B-4154-8362-8D3C156F86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77025" y="26003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EF5A7AB7-A5F3-44C3-B971-1164D467A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77025" y="28670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F0265488-5E44-4C7D-B3DB-4307713D70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77025" y="31337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DABFDA5A-FE35-4657-8193-7A17F58561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77025" y="34004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5D23F562-F32B-46DC-B929-248330A67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77025" y="36671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41BFF335-7BD0-408D-83B6-0C764E0548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77025" y="39338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43B896D1-9AF5-4D37-A546-688676C445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77025" y="42005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8E92664F-53F7-4471-9986-5C3B33E849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77025" y="4467225"/>
            <a:ext cx="190500" cy="1524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38278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A98523F4-431F-49F3-9F2E-0492F4044F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2409825"/>
            <a:ext cx="361950" cy="2495550"/>
          </a:xfrm>
          <a:prstGeom xmlns:a="http://schemas.openxmlformats.org/drawingml/2006/main" prst="roundRect">
            <a:avLst>
              <a:gd name="adj" fmla="val 21053"/>
            </a:avLst>
          </a:prstGeom>
          <a:solidFill xmlns:a="http://schemas.openxmlformats.org/drawingml/2006/main">
            <a:srgbClr val="EAF6FD"/>
          </a:solidFill>
          <a:ln xmlns:a="http://schemas.openxmlformats.org/drawingml/2006/main" w="9525">
            <a:solidFill>
              <a:srgbClr val="17C7F3"/>
            </a:solidFill>
            <a:prstDash val="solid"/>
          </a:ln>
        </p:spPr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425977BA-DB09-490D-B398-FB8550937E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3429000"/>
            <a:ext cx="5905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1167D8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1167D8"/>
                </a:solidFill>
                <a:latin typeface="Aptos"/>
                <a:ea typeface="Aptos"/>
                <a:cs typeface="Aptos"/>
              </a:rPr>
              <a:t>1,2 м</a:t>
            </a:r>
          </a:p>
        </p:txBody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957FD48C-85C2-4DB9-8874-6219905A79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2343150"/>
            <a:ext cx="323850" cy="323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8A779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196A8270-D3C7-46C8-8B40-3D9C5E48A3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53150" y="2724150"/>
            <a:ext cx="7810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38A779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38A779"/>
                </a:solidFill>
                <a:latin typeface="Aptos"/>
                <a:ea typeface="Aptos"/>
                <a:cs typeface="Aptos"/>
              </a:rPr>
              <a:t>ВЫХОД</a:t>
            </a:r>
          </a:p>
        </p:txBody>
      </p:sp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EAC1FE80-0C5B-47C1-BC29-3F2A7F09C6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4667250"/>
            <a:ext cx="323850" cy="323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8A779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0227BFD1-35CB-46BC-BCA9-BDDD06742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53150" y="5067300"/>
            <a:ext cx="7810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38A779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38A779"/>
                </a:solidFill>
                <a:latin typeface="Aptos"/>
                <a:ea typeface="Aptos"/>
                <a:cs typeface="Aptos"/>
              </a:rPr>
              <a:t>ВЫХОД</a:t>
            </a:r>
          </a:p>
        </p:txBody>
      </p:sp>
      <p:sp>
        <p:nvSpPr>
          <p:cNvPr id="66" name="">
            <a:extLst xmlns:a="http://schemas.openxmlformats.org/drawingml/2006/main">
              <a:ext uri="{FF2B5EF4-FFF2-40B4-BE49-F238E27FC236}">
                <a16:creationId xmlns:a16="http://schemas.microsoft.com/office/drawing/2014/main" id="{0E5B4062-DFEB-4CA4-BA8A-AD0C934AFD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05650" y="5429250"/>
            <a:ext cx="3905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0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2 места МГН — в первом ряду рядом с аудиторией</a:t>
            </a:r>
          </a:p>
        </p:txBody>
      </p:sp>
      <p:sp>
        <p:nvSpPr>
          <p:cNvPr id="67" name="">
            <a:extLst xmlns:a="http://schemas.openxmlformats.org/drawingml/2006/main">
              <a:ext uri="{FF2B5EF4-FFF2-40B4-BE49-F238E27FC236}">
                <a16:creationId xmlns:a16="http://schemas.microsoft.com/office/drawing/2014/main" id="{85B696B9-667D-4A76-840F-F17BC55A09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15100"/>
            <a:ext cx="10972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90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Концепт на основе исходной схемы и арт-референса · параметры уточняются после получения ТЗ</a:t>
            </a:r>
          </a:p>
        </p:txBody>
      </p:sp>
    </p:spTree>
    <p:extLst>
      <p:ext uri="{BB962C8B-B14F-4D97-AF65-F5344CB8AC3E}">
        <p14:creationId xmlns:p14="http://schemas.microsoft.com/office/powerpoint/2010/main" val="1370328304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EBF67327-6D33-4B77-B5CF-7517AE8E02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42900"/>
            <a:ext cx="666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1167D8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1167D8"/>
                </a:solidFill>
                <a:latin typeface="Aptos"/>
                <a:ea typeface="Aptos"/>
                <a:cs typeface="Aptos"/>
              </a:rPr>
              <a:t>МАТЕРИАЛЫ И СВЕТ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7ECA17A-29D9-44EC-92EE-7172EB3080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rPr>
              <a:t>Цвет работает как навигация, а не как декор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8C1DA62-2C2E-48C6-BC08-F346CE5AD4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91875" y="400050"/>
            <a:ext cx="4000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7A899A"/>
                </a:solidFill>
                <a:latin typeface="Aptos"/>
                <a:ea typeface="Aptos"/>
                <a:cs typeface="Aptos"/>
              </a:rPr>
              <a:t>08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F1223E2-BEF8-42DB-A04C-025E273E45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2763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8E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5735F49-6BC7-4A56-B2EC-9454D24A9A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562100"/>
            <a:ext cx="9144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65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Белая архитектура держит единый образ; дополнительные цвета Росатома помогают посетителю считывать назначение зон.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B712477-3C7E-4F6B-92CB-15B0E1930D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324100"/>
            <a:ext cx="1771650" cy="1066800"/>
          </a:xfrm>
          <a:prstGeom xmlns:a="http://schemas.openxmlformats.org/drawingml/2006/main" prst="roundRect">
            <a:avLst>
              <a:gd name="adj" fmla="val 1071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8E6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0EBC2DA-E6EC-44FA-83BD-78A4C758DF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581400"/>
            <a:ext cx="17716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Белая база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D8AEBD4-2E61-4F71-A51F-E42FA01B14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905250"/>
            <a:ext cx="17716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порталы и навес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6D7C32D-1327-4DCD-842B-B753C59B1B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24150" y="2324100"/>
            <a:ext cx="1771650" cy="1066800"/>
          </a:xfrm>
          <a:prstGeom xmlns:a="http://schemas.openxmlformats.org/drawingml/2006/main" prst="roundRect">
            <a:avLst>
              <a:gd name="adj" fmla="val 10714"/>
            </a:avLst>
          </a:prstGeom>
          <a:solidFill xmlns:a="http://schemas.openxmlformats.org/drawingml/2006/main">
            <a:srgbClr val="00A9C8"/>
          </a:solidFill>
          <a:ln xmlns:a="http://schemas.openxmlformats.org/drawingml/2006/main" w="9525">
            <a:solidFill>
              <a:srgbClr val="00A9C8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12D7032-335B-4F64-A7E9-DBA83E73B2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24150" y="3581400"/>
            <a:ext cx="17716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Бирюза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2963FB9-1D22-454B-96B3-19E6F5C013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24150" y="3905250"/>
            <a:ext cx="17716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экспонаты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B5C9759-A008-4E61-A773-8F5FDA5C06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2324100"/>
            <a:ext cx="1771650" cy="1066800"/>
          </a:xfrm>
          <a:prstGeom xmlns:a="http://schemas.openxmlformats.org/drawingml/2006/main" prst="roundRect">
            <a:avLst>
              <a:gd name="adj" fmla="val 10714"/>
            </a:avLst>
          </a:prstGeom>
          <a:solidFill xmlns:a="http://schemas.openxmlformats.org/drawingml/2006/main">
            <a:srgbClr val="F05B78"/>
          </a:solidFill>
          <a:ln xmlns:a="http://schemas.openxmlformats.org/drawingml/2006/main" w="9525">
            <a:solidFill>
              <a:srgbClr val="F05B78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73DA7CA-3C32-4654-9A7D-C2971342EF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3581400"/>
            <a:ext cx="17716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Коралл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2F12E14-7E3F-42ED-A674-62033F8713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3905250"/>
            <a:ext cx="17716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переговоры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F93D34D-DECF-401C-98B8-E19490A14A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2324100"/>
            <a:ext cx="1771650" cy="1066800"/>
          </a:xfrm>
          <a:prstGeom xmlns:a="http://schemas.openxmlformats.org/drawingml/2006/main" prst="roundRect">
            <a:avLst>
              <a:gd name="adj" fmla="val 10714"/>
            </a:avLst>
          </a:prstGeom>
          <a:solidFill xmlns:a="http://schemas.openxmlformats.org/drawingml/2006/main">
            <a:srgbClr val="6740D9"/>
          </a:solidFill>
          <a:ln xmlns:a="http://schemas.openxmlformats.org/drawingml/2006/main" w="9525">
            <a:solidFill>
              <a:srgbClr val="6740D9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87826E8-D755-427E-BE1E-4FBBAB707D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3581400"/>
            <a:ext cx="17716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Фиолетовый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C08C278-0D6E-4EDE-9947-4D8A27A345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53250" y="3905250"/>
            <a:ext cx="17716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лекторий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20E5BD5-E457-49D7-AECD-E8CF8273E3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2324100"/>
            <a:ext cx="1771650" cy="1066800"/>
          </a:xfrm>
          <a:prstGeom xmlns:a="http://schemas.openxmlformats.org/drawingml/2006/main" prst="roundRect">
            <a:avLst>
              <a:gd name="adj" fmla="val 10714"/>
            </a:avLst>
          </a:prstGeom>
          <a:solidFill xmlns:a="http://schemas.openxmlformats.org/drawingml/2006/main">
            <a:srgbClr val="BBD7E6"/>
          </a:solidFill>
          <a:ln xmlns:a="http://schemas.openxmlformats.org/drawingml/2006/main" w="9525">
            <a:solidFill>
              <a:srgbClr val="BBD7E6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D7DACC7-83A6-46B4-AD43-D6B92CC094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3581400"/>
            <a:ext cx="17716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Стекло и зеркало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A700A0D-859C-4D00-A788-8A5E1494D8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3905250"/>
            <a:ext cx="17716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арт-объект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E555B214-83F2-48C6-AEBE-A47F5E519F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686300"/>
            <a:ext cx="10972800" cy="1352550"/>
          </a:xfrm>
          <a:prstGeom xmlns:a="http://schemas.openxmlformats.org/drawingml/2006/main" prst="roundRect">
            <a:avLst>
              <a:gd name="adj" fmla="val 8451"/>
            </a:avLst>
          </a:prstGeom>
          <a:solidFill xmlns:a="http://schemas.openxmlformats.org/drawingml/2006/main">
            <a:srgbClr val="F4F7FA"/>
          </a:solidFill>
          <a:ln xmlns:a="http://schemas.openxmlformats.org/drawingml/2006/main" w="9525">
            <a:solidFill>
              <a:srgbClr val="C7D8E6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BD729847-4EC3-4CA5-A05E-09645DF83F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953000"/>
            <a:ext cx="2095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725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Световой сценарий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2CEE8FA-DB59-4ECD-B78A-2AB646CF1C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33750" y="4981575"/>
            <a:ext cx="114300" cy="6858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8E6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CB6EDC4-7DBB-43A6-8A24-29AF873902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00450" y="4953000"/>
            <a:ext cx="1428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4000 K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01969CF-AA6F-4E7B-A7B9-F7294905F0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00450" y="5276850"/>
            <a:ext cx="1428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белая архитектура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309680F1-B4EE-4B74-B544-445B77F0B0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981575"/>
            <a:ext cx="114300" cy="6858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0A9C8"/>
          </a:solidFill>
          <a:ln xmlns:a="http://schemas.openxmlformats.org/drawingml/2006/main" w="0">
            <a:solidFill>
              <a:srgbClr val="00A9C8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F855C2B4-8954-4312-B7B5-C80246D8BD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38825" y="4953000"/>
            <a:ext cx="1428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Бирюзовый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726DB442-F2D2-43CD-B450-3D8C107E62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38825" y="5276850"/>
            <a:ext cx="1428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экспонаты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A6A995E6-5D99-46E4-B76B-060534D86F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4981575"/>
            <a:ext cx="114300" cy="6858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05B78"/>
          </a:solidFill>
          <a:ln xmlns:a="http://schemas.openxmlformats.org/drawingml/2006/main" w="0">
            <a:solidFill>
              <a:srgbClr val="F05B78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22957E91-843F-4F3F-BC4C-00CDFFBA44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4953000"/>
            <a:ext cx="1428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Коралл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140781FC-62C4-47FA-93E7-D60DC68155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5276850"/>
            <a:ext cx="1428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переговоры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EE34D212-8A32-43DC-A8A1-890CBCF0A6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48875" y="4981575"/>
            <a:ext cx="114300" cy="6858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6740D9"/>
          </a:solidFill>
          <a:ln xmlns:a="http://schemas.openxmlformats.org/drawingml/2006/main" w="0">
            <a:solidFill>
              <a:srgbClr val="6740D9"/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99D967A4-B36E-4106-8F1E-8C67E57CB8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15575" y="4953000"/>
            <a:ext cx="1428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Индиго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DAA60AEC-746B-4E06-BC39-00EE0E3684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15575" y="5276850"/>
            <a:ext cx="14287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лекторий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8AA61A90-01D2-4946-B93B-4F65915FD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15100"/>
            <a:ext cx="10972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90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Концепт на основе исходной схемы и арт-референса · параметры уточняются после получения ТЗ</a:t>
            </a:r>
          </a:p>
        </p:txBody>
      </p:sp>
    </p:spTree>
    <p:extLst>
      <p:ext uri="{BB962C8B-B14F-4D97-AF65-F5344CB8AC3E}">
        <p14:creationId xmlns:p14="http://schemas.microsoft.com/office/powerpoint/2010/main" val="1773334573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4F7F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B67C0B3A-D5D5-47F4-B202-E1C089FD39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42900"/>
            <a:ext cx="66675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1167D8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1167D8"/>
                </a:solidFill>
                <a:latin typeface="Aptos"/>
                <a:ea typeface="Aptos"/>
                <a:cs typeface="Aptos"/>
              </a:rPr>
              <a:t>РЕАЛИЗУЕМОСТЬ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0F04E74-849B-4996-8FBC-01C99085BB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061A35"/>
                </a:solidFill>
                <a:latin typeface="Aptos Display"/>
                <a:ea typeface="Aptos Display"/>
                <a:cs typeface="Aptos Display"/>
              </a:rPr>
              <a:t>Эффектная форма остаётся производимой и безопасной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380893A-D56D-4E67-8FC0-44D17DAFE0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91875" y="400050"/>
            <a:ext cx="4000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1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7A899A"/>
                </a:solidFill>
                <a:latin typeface="Aptos"/>
                <a:ea typeface="Aptos"/>
                <a:cs typeface="Aptos"/>
              </a:rPr>
              <a:t>09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F5F49AD-A189-4ECC-B6FC-F46F3B3DBD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2763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D8E6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E58F7FC-9750-4631-9AA3-54D4F90263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619250"/>
            <a:ext cx="5276850" cy="4438650"/>
          </a:xfrm>
          <a:prstGeom xmlns:a="http://schemas.openxmlformats.org/drawingml/2006/main" prst="roundRect">
            <a:avLst>
              <a:gd name="adj" fmla="val 257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D8E6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4469067-5EBD-46F2-BD0A-4E9C3A2CE8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1924050"/>
            <a:ext cx="2381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061A35"/>
                </a:solidFill>
                <a:latin typeface="Aptos"/>
                <a:ea typeface="Aptos"/>
                <a:cs typeface="Aptos"/>
              </a:defRPr>
            </a:pPr>
            <a:r>
              <a:rPr sz="2025" b="1">
                <a:solidFill>
                  <a:srgbClr val="061A35"/>
                </a:solidFill>
                <a:latin typeface="Aptos"/>
                <a:ea typeface="Aptos"/>
                <a:cs typeface="Aptos"/>
              </a:rPr>
              <a:t>Конструкция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FDEECAF-1FA1-42C8-9B92-AAAD1956B6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2552700"/>
            <a:ext cx="419100" cy="419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61A3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01B029D-5C3C-4DF9-9A59-9D2E1531A0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2628900"/>
            <a:ext cx="4191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C82779D-DB31-4581-9112-3520FAFEA1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950" y="2581275"/>
            <a:ext cx="38671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Самонесущий каркас куба на низком балластном подиуме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8D0DF19-BBB6-40DA-BAB9-87B7ECC270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295650"/>
            <a:ext cx="419100" cy="419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61A3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E9929CC-4091-42BD-BB9A-346343C6BF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371850"/>
            <a:ext cx="4191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54058C7-059E-4282-A80F-A44C190D05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950" y="3324225"/>
            <a:ext cx="38671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Сменные слои акрила, дихроичного стекла и экранных плёнок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1AF96CE-1BFC-43A4-BBAE-8CE468C00A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038600"/>
            <a:ext cx="419100" cy="419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61A3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6F47AFE-DB36-441C-9891-5B1FE6D35F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114800"/>
            <a:ext cx="4191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CA2A491-BE85-41D5-8768-5194037ACB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950" y="4067175"/>
            <a:ext cx="38671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LED fan-проекторы и зеркальные вставки в сервисных кассетах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08E8C84-893B-4424-8B0C-25AF28DAA8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781550"/>
            <a:ext cx="419100" cy="4191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61A3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7F21A42-760A-4664-85BB-8C30E6705C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857750"/>
            <a:ext cx="4191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17C7F3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17C7F3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E7B80FC-0419-42E5-B758-41044C8446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950" y="4810125"/>
            <a:ext cx="38671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34475B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34475B"/>
                </a:solidFill>
                <a:latin typeface="Aptos"/>
                <a:ea typeface="Aptos"/>
                <a:cs typeface="Aptos"/>
              </a:rPr>
              <a:t>Питание и управление скрыты в сервисном полу 70–80 мм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12866F1-738D-41C0-94B1-E8EC506096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15050" y="1619250"/>
            <a:ext cx="5467350" cy="4438650"/>
          </a:xfrm>
          <a:prstGeom xmlns:a="http://schemas.openxmlformats.org/drawingml/2006/main" prst="roundRect">
            <a:avLst>
              <a:gd name="adj" fmla="val 2575"/>
            </a:avLst>
          </a:prstGeom>
          <a:solidFill xmlns:a="http://schemas.openxmlformats.org/drawingml/2006/main">
            <a:srgbClr val="061A35"/>
          </a:solidFill>
          <a:ln xmlns:a="http://schemas.openxmlformats.org/drawingml/2006/main" w="9525">
            <a:solidFill>
              <a:srgbClr val="061A35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F0862D4-DC2C-4145-B677-BA930B5EB6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1924050"/>
            <a:ext cx="4381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202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Доступность и безопасность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21787B4-317D-43CD-9C7A-6CBBB7BB6B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2686050"/>
            <a:ext cx="180975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C7F3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17C7F3"/>
                </a:solidFill>
                <a:latin typeface="Aptos Display"/>
                <a:ea typeface="Aptos Display"/>
                <a:cs typeface="Aptos Display"/>
              </a:rPr>
              <a:t>2,2 м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F894966-5961-4F3F-9325-D998067216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3238500"/>
            <a:ext cx="2095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CD4E8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BCD4E8"/>
                </a:solidFill>
                <a:latin typeface="Aptos"/>
                <a:ea typeface="Aptos"/>
                <a:cs typeface="Aptos"/>
              </a:rPr>
              <a:t>свободный фронтальный променад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F032C8AF-48AD-4F91-AA07-B41A6F2FA9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2686050"/>
            <a:ext cx="180975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C7F3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17C7F3"/>
                </a:solidFill>
                <a:latin typeface="Aptos Display"/>
                <a:ea typeface="Aptos Display"/>
                <a:cs typeface="Aptos Display"/>
              </a:rPr>
              <a:t>1,5 м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28546A94-0963-429F-BF94-A4B48042DB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3238500"/>
            <a:ext cx="2095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CD4E8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BCD4E8"/>
                </a:solidFill>
                <a:latin typeface="Aptos"/>
                <a:ea typeface="Aptos"/>
                <a:cs typeface="Aptos"/>
              </a:rPr>
              <a:t>минимум для внутренних маршрутов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BF27C3A6-BF10-41AB-9C26-8CCD442036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4057650"/>
            <a:ext cx="180975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C7F3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17C7F3"/>
                </a:solidFill>
                <a:latin typeface="Aptos Display"/>
                <a:ea typeface="Aptos Display"/>
                <a:cs typeface="Aptos Display"/>
              </a:rPr>
              <a:t>2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9B08F1B6-3463-4515-A601-FFA3F7EA23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4610100"/>
            <a:ext cx="2095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CD4E8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BCD4E8"/>
                </a:solidFill>
                <a:latin typeface="Aptos"/>
                <a:ea typeface="Aptos"/>
                <a:cs typeface="Aptos"/>
              </a:rPr>
              <a:t>независимых выхода из лектория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D324B951-AF25-4968-9C5B-CAE70B2880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4057650"/>
            <a:ext cx="180975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17C7F3"/>
                </a:solidFill>
                <a:latin typeface="Aptos Display"/>
                <a:ea typeface="Aptos Display"/>
                <a:cs typeface="Aptos Display"/>
              </a:defRPr>
            </a:pPr>
            <a:r>
              <a:rPr sz="2850" b="1">
                <a:solidFill>
                  <a:srgbClr val="17C7F3"/>
                </a:solidFill>
                <a:latin typeface="Aptos Display"/>
                <a:ea typeface="Aptos Display"/>
                <a:cs typeface="Aptos Display"/>
              </a:rPr>
              <a:t>0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13A2555D-850A-472A-B0F6-3C062B2A02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4610100"/>
            <a:ext cx="2095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BCD4E8"/>
                </a:solidFill>
                <a:latin typeface="Aptos"/>
                <a:ea typeface="Aptos"/>
                <a:cs typeface="Aptos"/>
              </a:defRPr>
            </a:pPr>
            <a:r>
              <a:rPr sz="1275" b="0">
                <a:solidFill>
                  <a:srgbClr val="BCD4E8"/>
                </a:solidFill>
                <a:latin typeface="Aptos"/>
                <a:ea typeface="Aptos"/>
                <a:cs typeface="Aptos"/>
              </a:rPr>
              <a:t>открытых кабелей и порогов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349018FA-207C-49DF-A778-73FA87F9DC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19850" y="5543550"/>
            <a:ext cx="4476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7FA5C5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7FA5C5"/>
                </a:solidFill>
                <a:latin typeface="Aptos"/>
                <a:ea typeface="Aptos"/>
                <a:cs typeface="Aptos"/>
              </a:rPr>
              <a:t>Финальные расчёты — после регламентов площадки и паспортов оборудования.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2C415141-FD0D-4253-8276-E42BE54CD6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15100"/>
            <a:ext cx="109728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ctr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7A899A"/>
                </a:solidFill>
                <a:latin typeface="Aptos"/>
                <a:ea typeface="Aptos"/>
                <a:cs typeface="Aptos"/>
              </a:defRPr>
            </a:pPr>
            <a:r>
              <a:rPr sz="900" b="0">
                <a:solidFill>
                  <a:srgbClr val="7A899A"/>
                </a:solidFill>
                <a:latin typeface="Aptos"/>
                <a:ea typeface="Aptos"/>
                <a:cs typeface="Aptos"/>
              </a:rPr>
              <a:t>Концепт на основе исходной схемы и арт-референса · параметры уточняются после получения ТЗ</a:t>
            </a:r>
          </a:p>
        </p:txBody>
      </p:sp>
    </p:spTree>
    <p:extLst>
      <p:ext uri="{BB962C8B-B14F-4D97-AF65-F5344CB8AC3E}">
        <p14:creationId xmlns:p14="http://schemas.microsoft.com/office/powerpoint/2010/main" val="1161891578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2026-07-21T12:58:04.9310000Z</dcterms:created>
  <dcterms:modified xsi:type="dcterms:W3CDTF">2026-07-21T12:58:04.9310000Z</dcterms:modified>
</coreProperties>
</file>